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3" r:id="rId4"/>
    <p:sldId id="264" r:id="rId5"/>
    <p:sldId id="265" r:id="rId6"/>
    <p:sldId id="293" r:id="rId7"/>
    <p:sldId id="296" r:id="rId8"/>
    <p:sldId id="300" r:id="rId9"/>
    <p:sldId id="301" r:id="rId10"/>
    <p:sldId id="294" r:id="rId11"/>
    <p:sldId id="302" r:id="rId12"/>
    <p:sldId id="303" r:id="rId13"/>
    <p:sldId id="304" r:id="rId14"/>
    <p:sldId id="297" r:id="rId15"/>
    <p:sldId id="305" r:id="rId16"/>
    <p:sldId id="298" r:id="rId17"/>
    <p:sldId id="306" r:id="rId18"/>
    <p:sldId id="307" r:id="rId19"/>
    <p:sldId id="299" r:id="rId20"/>
    <p:sldId id="308" r:id="rId21"/>
    <p:sldId id="309" r:id="rId22"/>
    <p:sldId id="310" r:id="rId23"/>
    <p:sldId id="312" r:id="rId24"/>
    <p:sldId id="311" r:id="rId25"/>
    <p:sldId id="313" r:id="rId26"/>
    <p:sldId id="283" r:id="rId27"/>
    <p:sldId id="286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C736F4-9D2D-4DD9-A07F-5B2535358CD2}">
          <p14:sldIdLst>
            <p14:sldId id="256"/>
            <p14:sldId id="257"/>
            <p14:sldId id="263"/>
            <p14:sldId id="264"/>
            <p14:sldId id="265"/>
            <p14:sldId id="293"/>
            <p14:sldId id="296"/>
            <p14:sldId id="300"/>
            <p14:sldId id="301"/>
            <p14:sldId id="294"/>
            <p14:sldId id="302"/>
            <p14:sldId id="303"/>
            <p14:sldId id="304"/>
            <p14:sldId id="297"/>
            <p14:sldId id="305"/>
            <p14:sldId id="298"/>
            <p14:sldId id="306"/>
            <p14:sldId id="307"/>
            <p14:sldId id="299"/>
            <p14:sldId id="308"/>
            <p14:sldId id="309"/>
            <p14:sldId id="310"/>
            <p14:sldId id="312"/>
            <p14:sldId id="311"/>
            <p14:sldId id="313"/>
            <p14:sldId id="283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1D1D1D"/>
    <a:srgbClr val="131313"/>
    <a:srgbClr val="151515"/>
    <a:srgbClr val="575757"/>
    <a:srgbClr val="111112"/>
    <a:srgbClr val="1A1A1D"/>
    <a:srgbClr val="45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27" autoAdjust="0"/>
    <p:restoredTop sz="95940"/>
  </p:normalViewPr>
  <p:slideViewPr>
    <p:cSldViewPr snapToGrid="0">
      <p:cViewPr>
        <p:scale>
          <a:sx n="106" d="100"/>
          <a:sy n="106" d="100"/>
        </p:scale>
        <p:origin x="-176" y="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14:57:43.2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14:57:51.7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7T14:57:51.9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00A26-A112-4A7C-A7D9-14878B286FD9}" type="datetimeFigureOut">
              <a:rPr lang="en-US" smtClean="0"/>
              <a:t>6/29/23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C85DA-0B0F-48E8-A0A5-1222002B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42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C85DA-0B0F-48E8-A0A5-1222002B87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75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C85DA-0B0F-48E8-A0A5-1222002B87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51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D05C-2577-4BB9-A8EE-35CDDF552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13FBB-8AFD-4C79-90A0-492334B8F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CEB0-FA3F-4733-AFDF-BA975DDDD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8A822-A5C6-4C34-AFEA-F2497581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74E03-4EA5-479A-8AF0-BE62CDDF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7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CF4F-00B2-4D63-8507-966ACCE0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AED97-853D-4964-817D-28BA39644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F0907-E984-4C71-BE75-98020B08D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42E6C-29E2-44D1-80C5-426BDF84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04CB9-5548-48FD-ADD3-91DFFBAA5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4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C7580-94BC-433C-8F74-E72273A54B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04C30-C146-41A8-AB22-2F296C41C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1A2A1-3293-4996-8166-E465A3C5C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EF9E7-A809-4CFE-B914-6289F3F0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D5D60-8BED-498C-A7DF-5199E9F06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5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0CFCF-2D39-4895-886C-851D8034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450A4-7B87-4990-AB85-82F29C838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64C99-F366-4C97-AD46-E5C44DD7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640CE-CF87-4388-9CE4-03D420FA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EE616-D231-4D30-AEF6-91D3AC6A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8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840FC-FF2D-4817-9731-364838630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7FFBA-BF14-4B2A-8C34-8018A23B3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D8F99-6200-42AB-846B-EA270D405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9B336-CB69-4B2F-811D-1B1B2AF6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D5E44-3F87-4B1D-ADD1-7B787334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0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5884-3D70-4DF4-B16F-693C8E4C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6DD7B-173A-48FA-91A6-6E1673679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489E9-0E85-43A6-8BBE-C738FF35F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00697-BB2A-4A3C-A20C-43373032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55E89-5EFD-49FA-A248-5E232D0E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7117B-D865-4956-9917-AE68607D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1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42457-0496-4ECD-8154-F9679AE45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86CC7-2DBD-4302-9A18-3CC091AE6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2208F-38D5-4EED-AD1C-CD4777A6B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F9EAFC-540E-44E6-9B94-52F0CE8D58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F0E84A-932B-4E36-ADDD-B1AEC8117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076B2-A9EB-4FEF-945D-C631B0F62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2C043-59CD-4072-A15A-8180DFC05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F29F83-1E7E-406E-ADE3-6B74263B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08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85CB-0E5A-4D4C-AE5C-D8E87479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98ADC-39B8-4586-BFB1-7ECB09837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C5235-38BD-45EE-82BA-4C257018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A59A84-1246-4C74-9237-498802CE1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7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48A81-CEBA-4A11-95DE-739A79CA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191B9-9C22-422D-9B74-0C5E4E68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0D878-47A3-4D09-9FEC-01AA83EB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3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727F-2E09-4811-B2DF-5C1B40E46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2F13D-FF6E-47D7-AF00-089D9A503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0F943-0050-47A1-A51B-CA7A85437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314FA-A7E9-4D83-B959-E46E077E4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6C80A-EEE7-45FB-85C0-F811FDFA3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088DB-2888-4308-B0C4-C1A24530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2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E52C-26AE-40C4-B675-08F80CB07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EC0D3-CE1C-4369-B6B4-52AC710A0A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08A86-B725-4653-A1DC-FB3B23979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20875-6441-4FBC-889B-08997A62C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6/29/23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C6482-50B2-4798-B9AD-1B127460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5C8A6-57B1-4DDE-B040-8F3698807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8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5B6BB-850D-4910-9C04-E25A20DD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26510-0219-4293-81A4-986DA54F3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D6335-1FD9-4E7C-AAE3-783C0ADB0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6075A-1FF4-41C7-88E5-6792975C3A88}" type="datetimeFigureOut">
              <a:rPr lang="en-US" smtClean="0"/>
              <a:t>6/29/23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0C11D-6DF1-4C31-8C26-CC9B09CB5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02C5C-B381-44C8-8C30-10EA66E28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31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4.png"/><Relationship Id="rId4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17.jpg"/><Relationship Id="rId26" Type="http://schemas.openxmlformats.org/officeDocument/2006/relationships/image" Target="../media/image25.jpg"/><Relationship Id="rId3" Type="http://schemas.openxmlformats.org/officeDocument/2006/relationships/image" Target="../media/image3.jpg"/><Relationship Id="rId21" Type="http://schemas.openxmlformats.org/officeDocument/2006/relationships/image" Target="../media/image20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16.jpg"/><Relationship Id="rId25" Type="http://schemas.openxmlformats.org/officeDocument/2006/relationships/image" Target="../media/image24.jpg"/><Relationship Id="rId2" Type="http://schemas.openxmlformats.org/officeDocument/2006/relationships/image" Target="../media/image2.pn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24" Type="http://schemas.openxmlformats.org/officeDocument/2006/relationships/image" Target="../media/image23.jpg"/><Relationship Id="rId5" Type="http://schemas.openxmlformats.org/officeDocument/2006/relationships/image" Target="../media/image5.jpg"/><Relationship Id="rId15" Type="http://schemas.openxmlformats.org/officeDocument/2006/relationships/image" Target="../media/image52.jpg"/><Relationship Id="rId23" Type="http://schemas.openxmlformats.org/officeDocument/2006/relationships/image" Target="../media/image22.jpg"/><Relationship Id="rId28" Type="http://schemas.openxmlformats.org/officeDocument/2006/relationships/image" Target="../media/image27.jpg"/><Relationship Id="rId10" Type="http://schemas.openxmlformats.org/officeDocument/2006/relationships/image" Target="../media/image10.jpg"/><Relationship Id="rId19" Type="http://schemas.openxmlformats.org/officeDocument/2006/relationships/image" Target="../media/image18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Relationship Id="rId22" Type="http://schemas.openxmlformats.org/officeDocument/2006/relationships/image" Target="../media/image21.jpg"/><Relationship Id="rId27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26" Type="http://schemas.openxmlformats.org/officeDocument/2006/relationships/image" Target="../media/image26.jpg"/><Relationship Id="rId3" Type="http://schemas.openxmlformats.org/officeDocument/2006/relationships/image" Target="../media/image3.jpg"/><Relationship Id="rId21" Type="http://schemas.openxmlformats.org/officeDocument/2006/relationships/image" Target="../media/image21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5" Type="http://schemas.openxmlformats.org/officeDocument/2006/relationships/image" Target="../media/image25.jpg"/><Relationship Id="rId2" Type="http://schemas.openxmlformats.org/officeDocument/2006/relationships/image" Target="../media/image2.png"/><Relationship Id="rId16" Type="http://schemas.openxmlformats.org/officeDocument/2006/relationships/image" Target="../media/image16.jpg"/><Relationship Id="rId20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24" Type="http://schemas.openxmlformats.org/officeDocument/2006/relationships/image" Target="../media/image24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23" Type="http://schemas.openxmlformats.org/officeDocument/2006/relationships/image" Target="../media/image23.jpg"/><Relationship Id="rId28" Type="http://schemas.openxmlformats.org/officeDocument/2006/relationships/image" Target="../media/image28.png"/><Relationship Id="rId10" Type="http://schemas.openxmlformats.org/officeDocument/2006/relationships/image" Target="../media/image10.jpg"/><Relationship Id="rId19" Type="http://schemas.openxmlformats.org/officeDocument/2006/relationships/image" Target="../media/image19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Relationship Id="rId22" Type="http://schemas.openxmlformats.org/officeDocument/2006/relationships/image" Target="../media/image22.jpg"/><Relationship Id="rId27" Type="http://schemas.openxmlformats.org/officeDocument/2006/relationships/image" Target="../media/image2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2.jpg"/><Relationship Id="rId7" Type="http://schemas.openxmlformats.org/officeDocument/2006/relationships/customXml" Target="../ink/ink2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08B1D5-910A-4A66-95A8-2D84001E51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720B4-3E32-42B4-8A7D-8B5CCA9235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2" t="37051" r="32553" b="39744"/>
          <a:stretch/>
        </p:blipFill>
        <p:spPr>
          <a:xfrm>
            <a:off x="5401407" y="2633296"/>
            <a:ext cx="1389186" cy="15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5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A3D1E0-D110-4C06-83B5-28247DA28524}"/>
              </a:ext>
            </a:extLst>
          </p:cNvPr>
          <p:cNvSpPr txBox="1"/>
          <p:nvPr/>
        </p:nvSpPr>
        <p:spPr>
          <a:xfrm>
            <a:off x="260584" y="1852515"/>
            <a:ext cx="843158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1.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Overview –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Xcode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– Apple Developer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2.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tutorial: Building a complete project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3. Layout in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4. Life Circle of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App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5. @State, @ Binding, @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StateObject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,… in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8FAA7-971F-4A64-9DF9-31BF6037E084}"/>
              </a:ext>
            </a:extLst>
          </p:cNvPr>
          <p:cNvSpPr txBox="1"/>
          <p:nvPr/>
        </p:nvSpPr>
        <p:spPr>
          <a:xfrm>
            <a:off x="607296" y="2718567"/>
            <a:ext cx="73463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sng" dirty="0" err="1">
                <a:solidFill>
                  <a:srgbClr val="7030A0"/>
                </a:solidFill>
              </a:rPr>
              <a:t>SwiftUI</a:t>
            </a:r>
            <a:r>
              <a:rPr lang="en-US" sz="2800" u="sng" dirty="0">
                <a:solidFill>
                  <a:srgbClr val="7030A0"/>
                </a:solidFill>
              </a:rPr>
              <a:t> tutorial: Building a complete project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0528" y="6446923"/>
            <a:ext cx="10574213" cy="41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68844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43631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05C7D5-5A6C-51F1-C325-965A4526D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104" y="1671716"/>
            <a:ext cx="2588666" cy="46240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30B158-DAFF-4532-811D-E0F2A6F51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333">
            <a:off x="12280469" y="6102994"/>
            <a:ext cx="889702" cy="1127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E8D8C4-7609-C966-A2B2-BE648A016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088"/>
            <a:ext cx="12192001" cy="127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7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0.01945 L -0.77422 -0.4858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75" y="-2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78EF20-0E2C-B379-3EEB-1AE5DC700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611" y="1766689"/>
            <a:ext cx="6462793" cy="45998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15297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0528" y="6446923"/>
            <a:ext cx="10574213" cy="41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68844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43631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677A4-1D50-8177-34E2-0EB2C74D5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5160"/>
            <a:ext cx="12182942" cy="6264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35BF32-FE64-0646-178A-173658640575}"/>
              </a:ext>
            </a:extLst>
          </p:cNvPr>
          <p:cNvSpPr txBox="1"/>
          <p:nvPr/>
        </p:nvSpPr>
        <p:spPr>
          <a:xfrm>
            <a:off x="9060" y="985036"/>
            <a:ext cx="12182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Start a new project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4A3F090D-E470-DE1B-E444-A2EE5F39B70F}"/>
              </a:ext>
            </a:extLst>
          </p:cNvPr>
          <p:cNvSpPr/>
          <p:nvPr/>
        </p:nvSpPr>
        <p:spPr>
          <a:xfrm>
            <a:off x="3171983" y="2601320"/>
            <a:ext cx="811308" cy="872680"/>
          </a:xfrm>
          <a:prstGeom prst="frame">
            <a:avLst>
              <a:gd name="adj1" fmla="val 48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9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4A9912-E2DE-C96A-835F-EA5633E45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74" y="1110964"/>
            <a:ext cx="7275852" cy="51899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15297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0528" y="6446923"/>
            <a:ext cx="10574213" cy="41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68844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43631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677A4-1D50-8177-34E2-0EB2C74D5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5160"/>
            <a:ext cx="12182942" cy="626405"/>
          </a:xfrm>
          <a:prstGeom prst="rect">
            <a:avLst/>
          </a:prstGeom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4A3F090D-E470-DE1B-E444-A2EE5F39B70F}"/>
              </a:ext>
            </a:extLst>
          </p:cNvPr>
          <p:cNvSpPr/>
          <p:nvPr/>
        </p:nvSpPr>
        <p:spPr>
          <a:xfrm>
            <a:off x="5276676" y="2315335"/>
            <a:ext cx="2893310" cy="362095"/>
          </a:xfrm>
          <a:prstGeom prst="frame">
            <a:avLst>
              <a:gd name="adj1" fmla="val 23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694D5C43-CF44-13C1-011D-3D76AA849C12}"/>
              </a:ext>
            </a:extLst>
          </p:cNvPr>
          <p:cNvSpPr/>
          <p:nvPr/>
        </p:nvSpPr>
        <p:spPr>
          <a:xfrm>
            <a:off x="5321735" y="3541418"/>
            <a:ext cx="2798521" cy="278734"/>
          </a:xfrm>
          <a:prstGeom prst="frame">
            <a:avLst>
              <a:gd name="adj1" fmla="val 23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33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15297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0528" y="6446923"/>
            <a:ext cx="10574213" cy="41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68844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43631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35BF32-FE64-0646-178A-173658640575}"/>
              </a:ext>
            </a:extLst>
          </p:cNvPr>
          <p:cNvSpPr txBox="1"/>
          <p:nvPr/>
        </p:nvSpPr>
        <p:spPr>
          <a:xfrm>
            <a:off x="9060" y="985036"/>
            <a:ext cx="12182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Start a new project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4A3F090D-E470-DE1B-E444-A2EE5F39B70F}"/>
              </a:ext>
            </a:extLst>
          </p:cNvPr>
          <p:cNvSpPr/>
          <p:nvPr/>
        </p:nvSpPr>
        <p:spPr>
          <a:xfrm>
            <a:off x="3171983" y="2601320"/>
            <a:ext cx="811308" cy="872680"/>
          </a:xfrm>
          <a:prstGeom prst="frame">
            <a:avLst>
              <a:gd name="adj1" fmla="val 48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84CE81-2A02-4663-70D6-BFE3C53C1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55" y="1094822"/>
            <a:ext cx="7273690" cy="5211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677A4-1D50-8177-34E2-0EB2C74D5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5160"/>
            <a:ext cx="12182942" cy="62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0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A3D1E0-D110-4C06-83B5-28247DA28524}"/>
              </a:ext>
            </a:extLst>
          </p:cNvPr>
          <p:cNvSpPr txBox="1"/>
          <p:nvPr/>
        </p:nvSpPr>
        <p:spPr>
          <a:xfrm>
            <a:off x="260584" y="1852515"/>
            <a:ext cx="843158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1.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Overview –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Xcode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– Apple Developer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2.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tutorial: Building a complete project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3. Layout in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4. Life Circle of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App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5. @State, @ Binding, @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StateObject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,… in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8FAA7-971F-4A64-9DF9-31BF6037E084}"/>
              </a:ext>
            </a:extLst>
          </p:cNvPr>
          <p:cNvSpPr txBox="1"/>
          <p:nvPr/>
        </p:nvSpPr>
        <p:spPr>
          <a:xfrm>
            <a:off x="611236" y="3560798"/>
            <a:ext cx="73463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7030A0"/>
                </a:solidFill>
              </a:rPr>
              <a:t>Layout in </a:t>
            </a:r>
            <a:r>
              <a:rPr lang="en-US" sz="2800" u="sng" dirty="0" err="1">
                <a:solidFill>
                  <a:srgbClr val="7030A0"/>
                </a:solidFill>
              </a:rPr>
              <a:t>SwiftUI</a:t>
            </a:r>
            <a:endParaRPr lang="en-US" sz="2800" u="sng" dirty="0">
              <a:solidFill>
                <a:srgbClr val="7030A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0528" y="6446923"/>
            <a:ext cx="10574213" cy="41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68844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43631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05C7D5-5A6C-51F1-C325-965A4526D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104" y="1671716"/>
            <a:ext cx="2588666" cy="46240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30B158-DAFF-4532-811D-E0F2A6F51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333">
            <a:off x="12280469" y="6102994"/>
            <a:ext cx="889702" cy="1127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E8D8C4-7609-C966-A2B2-BE648A016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088"/>
            <a:ext cx="12192001" cy="127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9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61 0.18588 L -0.76211 -0.319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75" y="-2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15297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0528" y="6446923"/>
            <a:ext cx="10574213" cy="41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68844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43631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677A4-1D50-8177-34E2-0EB2C74D5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5160"/>
            <a:ext cx="12182942" cy="6264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F964BC-E9B5-1D56-AC1F-A127AB9C381A}"/>
              </a:ext>
            </a:extLst>
          </p:cNvPr>
          <p:cNvSpPr txBox="1"/>
          <p:nvPr/>
        </p:nvSpPr>
        <p:spPr>
          <a:xfrm>
            <a:off x="4517471" y="1521336"/>
            <a:ext cx="476032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VStack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Tx/>
              <a:buChar char="-"/>
            </a:pP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HStack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Tx/>
              <a:buChar char="-"/>
            </a:pP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ZStack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Tx/>
              <a:buChar char="-"/>
            </a:pP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LazyVGrid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457200" indent="-457200">
              <a:buFontTx/>
              <a:buChar char="-"/>
            </a:pP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LazyHGrid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Tx/>
              <a:buChar char="-"/>
            </a:pP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0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A3D1E0-D110-4C06-83B5-28247DA28524}"/>
              </a:ext>
            </a:extLst>
          </p:cNvPr>
          <p:cNvSpPr txBox="1"/>
          <p:nvPr/>
        </p:nvSpPr>
        <p:spPr>
          <a:xfrm>
            <a:off x="260584" y="1852515"/>
            <a:ext cx="843158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1.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Overview –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Xcode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– Apple Developer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2.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tutorial: Building a complete project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3. Layout in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4. Life Circle of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App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5. @State, @ Binding, @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StateObject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,… in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8FAA7-971F-4A64-9DF9-31BF6037E084}"/>
              </a:ext>
            </a:extLst>
          </p:cNvPr>
          <p:cNvSpPr txBox="1"/>
          <p:nvPr/>
        </p:nvSpPr>
        <p:spPr>
          <a:xfrm>
            <a:off x="612194" y="4405091"/>
            <a:ext cx="73463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7030A0"/>
                </a:solidFill>
              </a:rPr>
              <a:t>Life Circle of </a:t>
            </a:r>
            <a:r>
              <a:rPr lang="en-US" sz="2800" u="sng" dirty="0" err="1">
                <a:solidFill>
                  <a:srgbClr val="7030A0"/>
                </a:solidFill>
              </a:rPr>
              <a:t>SwiftUI</a:t>
            </a:r>
            <a:r>
              <a:rPr lang="en-US" sz="2800" u="sng" dirty="0">
                <a:solidFill>
                  <a:srgbClr val="7030A0"/>
                </a:solidFill>
              </a:rPr>
              <a:t> App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0528" y="6446923"/>
            <a:ext cx="10574213" cy="41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68844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43631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05C7D5-5A6C-51F1-C325-965A4526D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104" y="1671716"/>
            <a:ext cx="2588666" cy="46240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30B158-DAFF-4532-811D-E0F2A6F51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333">
            <a:off x="12280469" y="6102994"/>
            <a:ext cx="889702" cy="1127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E8D8C4-7609-C966-A2B2-BE648A016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088"/>
            <a:ext cx="12192001" cy="127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5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73 -0.08889 L -0.8444 -0.2460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90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15297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0528" y="6446923"/>
            <a:ext cx="10574213" cy="41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68844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43631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677A4-1D50-8177-34E2-0EB2C74D5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5160"/>
            <a:ext cx="12182942" cy="626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952018-1432-233F-B464-24F965BFA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427" y="985034"/>
            <a:ext cx="5422900" cy="54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9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15297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0528" y="6446923"/>
            <a:ext cx="10574213" cy="41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68844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43631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677A4-1D50-8177-34E2-0EB2C74D5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5160"/>
            <a:ext cx="12182942" cy="626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8472E-870A-FD27-DCB8-E68F92311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083" y="1006933"/>
            <a:ext cx="5917850" cy="54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8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A3D1E0-D110-4C06-83B5-28247DA28524}"/>
              </a:ext>
            </a:extLst>
          </p:cNvPr>
          <p:cNvSpPr txBox="1"/>
          <p:nvPr/>
        </p:nvSpPr>
        <p:spPr>
          <a:xfrm>
            <a:off x="260584" y="1852515"/>
            <a:ext cx="843158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1.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Overview –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Xcode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– Apple Developer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2.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tutorial: Building a complete project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3. Layout in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4. Life Circle of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App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5. @State, @ Binding, @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StateObject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,… in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8FAA7-971F-4A64-9DF9-31BF6037E084}"/>
              </a:ext>
            </a:extLst>
          </p:cNvPr>
          <p:cNvSpPr txBox="1"/>
          <p:nvPr/>
        </p:nvSpPr>
        <p:spPr>
          <a:xfrm>
            <a:off x="616463" y="5263537"/>
            <a:ext cx="73463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7030A0"/>
                </a:solidFill>
              </a:rPr>
              <a:t>@State, @ Binding, @</a:t>
            </a:r>
            <a:r>
              <a:rPr lang="en-US" sz="2800" u="sng" dirty="0" err="1">
                <a:solidFill>
                  <a:srgbClr val="7030A0"/>
                </a:solidFill>
              </a:rPr>
              <a:t>StateObject</a:t>
            </a:r>
            <a:r>
              <a:rPr lang="en-US" sz="2800" u="sng" dirty="0">
                <a:solidFill>
                  <a:srgbClr val="7030A0"/>
                </a:solidFill>
              </a:rPr>
              <a:t>,… in </a:t>
            </a:r>
            <a:r>
              <a:rPr lang="en-US" sz="2800" u="sng" dirty="0" err="1">
                <a:solidFill>
                  <a:srgbClr val="7030A0"/>
                </a:solidFill>
              </a:rPr>
              <a:t>SwiftUI</a:t>
            </a:r>
            <a:endParaRPr lang="en-US" sz="2800" u="sng" dirty="0">
              <a:solidFill>
                <a:srgbClr val="7030A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0528" y="6446923"/>
            <a:ext cx="10574213" cy="41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68844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43631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05C7D5-5A6C-51F1-C325-965A4526D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104" y="1671716"/>
            <a:ext cx="2588666" cy="46240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30B158-DAFF-4532-811D-E0F2A6F51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333">
            <a:off x="12280469" y="6102994"/>
            <a:ext cx="889702" cy="1127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E8D8C4-7609-C966-A2B2-BE648A016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088"/>
            <a:ext cx="12192001" cy="127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4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21 0.04769 L -0.75846 -0.1094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90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FA938E-C585-4D18-89EB-3AFB8BD36ED6}"/>
              </a:ext>
            </a:extLst>
          </p:cNvPr>
          <p:cNvSpPr txBox="1"/>
          <p:nvPr/>
        </p:nvSpPr>
        <p:spPr>
          <a:xfrm>
            <a:off x="5389684" y="2767280"/>
            <a:ext cx="4422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bg1"/>
                </a:solidFill>
                <a:latin typeface="+mj-lt"/>
              </a:rPr>
              <a:t>NHÓM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F5E29B-3D0E-4F95-AC86-591962EF80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C5F45-E894-4E0E-A5D3-2EEDF8F59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2" t="37051" r="32553" b="39744"/>
          <a:stretch/>
        </p:blipFill>
        <p:spPr>
          <a:xfrm>
            <a:off x="4000498" y="2633295"/>
            <a:ext cx="1389186" cy="1591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37DCC-D762-497F-9F63-0DAB545B3870}"/>
              </a:ext>
            </a:extLst>
          </p:cNvPr>
          <p:cNvSpPr txBox="1"/>
          <p:nvPr/>
        </p:nvSpPr>
        <p:spPr>
          <a:xfrm>
            <a:off x="5542084" y="2919680"/>
            <a:ext cx="5796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j-lt"/>
              </a:rPr>
              <a:t>Hello, </a:t>
            </a:r>
            <a:r>
              <a:rPr lang="en-US" sz="8000" b="1" dirty="0" err="1">
                <a:solidFill>
                  <a:schemeClr val="bg1"/>
                </a:solidFill>
                <a:latin typeface="+mj-lt"/>
              </a:rPr>
              <a:t>SwiftUI</a:t>
            </a:r>
            <a:endParaRPr lang="en-US" sz="8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1672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15297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0528" y="6460370"/>
            <a:ext cx="10574213" cy="41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68844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43631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677A4-1D50-8177-34E2-0EB2C74D5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5160"/>
            <a:ext cx="12182942" cy="626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35EFD9-6FAF-2265-D5CB-A9B972C767DE}"/>
              </a:ext>
            </a:extLst>
          </p:cNvPr>
          <p:cNvSpPr txBox="1"/>
          <p:nvPr/>
        </p:nvSpPr>
        <p:spPr>
          <a:xfrm>
            <a:off x="163558" y="1252405"/>
            <a:ext cx="118558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@State is used for simple data types that belong to a single view and should be declared private.</a:t>
            </a:r>
          </a:p>
          <a:p>
            <a:pPr marL="457200" indent="-457200">
              <a:buFontTx/>
              <a:buChar char="-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@Binding is useful for passing data up the view hierarchy to some other object that can handle it.</a:t>
            </a:r>
          </a:p>
          <a:p>
            <a:pPr marL="457200" indent="-457200">
              <a:buFontTx/>
              <a:buChar char="-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@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ObservedObject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is used for more complex data types like the classes we define and can be shared among many Views.</a:t>
            </a:r>
          </a:p>
          <a:p>
            <a:pPr marL="457200" indent="-457200">
              <a:buFontTx/>
              <a:buChar char="-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@Published is one of the most useful property wrappers in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, allowing us to create observable objects that automatically announce when changes occur.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will automatically monitor for such changes, and re-invoke the body property of any views that rely on the data.</a:t>
            </a:r>
          </a:p>
        </p:txBody>
      </p:sp>
    </p:spTree>
    <p:extLst>
      <p:ext uri="{BB962C8B-B14F-4D97-AF65-F5344CB8AC3E}">
        <p14:creationId xmlns:p14="http://schemas.microsoft.com/office/powerpoint/2010/main" val="147599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15297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0528" y="6460370"/>
            <a:ext cx="10574213" cy="41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68844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43631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677A4-1D50-8177-34E2-0EB2C74D5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5160"/>
            <a:ext cx="12182942" cy="626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35EFD9-6FAF-2265-D5CB-A9B972C767DE}"/>
              </a:ext>
            </a:extLst>
          </p:cNvPr>
          <p:cNvSpPr txBox="1"/>
          <p:nvPr/>
        </p:nvSpPr>
        <p:spPr>
          <a:xfrm>
            <a:off x="163558" y="1252405"/>
            <a:ext cx="118558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@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StateObject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, on the other hand, can store things such as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ObservableObjects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. When the value of the Object changes, it will cause a view update, because all of it is observed by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. This will only happen with @Published properties, though, and any change of those properties will, once again, cause the view to re-render. An important note, too: @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StateObject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will create a new instance every time the view appears. </a:t>
            </a:r>
          </a:p>
          <a:p>
            <a:pPr marL="457200" indent="-457200">
              <a:buFontTx/>
              <a:buChar char="-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@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EnviromentObject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is used for properties that are initialized anywhere in the Application but are accessible anywhere</a:t>
            </a:r>
          </a:p>
          <a:p>
            <a:pPr marL="457200" indent="-457200">
              <a:buFontTx/>
              <a:buChar char="-"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90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CF729B-E54E-9DCE-3C80-305BC18489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21"/>
          <a:stretch/>
        </p:blipFill>
        <p:spPr>
          <a:xfrm>
            <a:off x="1541548" y="1950484"/>
            <a:ext cx="9542657" cy="39391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15297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0528" y="6460370"/>
            <a:ext cx="10574213" cy="41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68844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43631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677A4-1D50-8177-34E2-0EB2C74D5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5160"/>
            <a:ext cx="12182942" cy="6264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0B11E9-CAE1-BB57-EFC1-9398FFBDC560}"/>
              </a:ext>
            </a:extLst>
          </p:cNvPr>
          <p:cNvSpPr txBox="1"/>
          <p:nvPr/>
        </p:nvSpPr>
        <p:spPr>
          <a:xfrm>
            <a:off x="9060" y="985036"/>
            <a:ext cx="12182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Some annotations</a:t>
            </a:r>
          </a:p>
        </p:txBody>
      </p:sp>
    </p:spTree>
    <p:extLst>
      <p:ext uri="{BB962C8B-B14F-4D97-AF65-F5344CB8AC3E}">
        <p14:creationId xmlns:p14="http://schemas.microsoft.com/office/powerpoint/2010/main" val="613332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0FE7CC5-DF68-6F15-077E-36B7BEED6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38" y="2159951"/>
            <a:ext cx="6182863" cy="35201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15297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0528" y="6460370"/>
            <a:ext cx="10574213" cy="41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68844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43631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677A4-1D50-8177-34E2-0EB2C74D5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5160"/>
            <a:ext cx="12182942" cy="6264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0B11E9-CAE1-BB57-EFC1-9398FFBDC560}"/>
              </a:ext>
            </a:extLst>
          </p:cNvPr>
          <p:cNvSpPr txBox="1"/>
          <p:nvPr/>
        </p:nvSpPr>
        <p:spPr>
          <a:xfrm>
            <a:off x="9060" y="985036"/>
            <a:ext cx="12182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Some annotations</a:t>
            </a:r>
          </a:p>
        </p:txBody>
      </p:sp>
    </p:spTree>
    <p:extLst>
      <p:ext uri="{BB962C8B-B14F-4D97-AF65-F5344CB8AC3E}">
        <p14:creationId xmlns:p14="http://schemas.microsoft.com/office/powerpoint/2010/main" val="52093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15297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0528" y="6460370"/>
            <a:ext cx="10574213" cy="41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68844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43631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677A4-1D50-8177-34E2-0EB2C74D5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5160"/>
            <a:ext cx="12182942" cy="6264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0B11E9-CAE1-BB57-EFC1-9398FFBDC560}"/>
              </a:ext>
            </a:extLst>
          </p:cNvPr>
          <p:cNvSpPr txBox="1"/>
          <p:nvPr/>
        </p:nvSpPr>
        <p:spPr>
          <a:xfrm>
            <a:off x="9060" y="985036"/>
            <a:ext cx="12182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Write Docs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2C4078-97EA-3032-C38A-40306375C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429" y="2170822"/>
            <a:ext cx="7076201" cy="355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14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15297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0528" y="6460370"/>
            <a:ext cx="10574213" cy="41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68844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43631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677A4-1D50-8177-34E2-0EB2C74D5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5160"/>
            <a:ext cx="12182942" cy="6264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0B11E9-CAE1-BB57-EFC1-9398FFBDC560}"/>
              </a:ext>
            </a:extLst>
          </p:cNvPr>
          <p:cNvSpPr txBox="1"/>
          <p:nvPr/>
        </p:nvSpPr>
        <p:spPr>
          <a:xfrm>
            <a:off x="9060" y="985036"/>
            <a:ext cx="12182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Write Docs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E48B8E-C474-E29C-1218-DF44E4F364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61" y="1658231"/>
            <a:ext cx="6288432" cy="17285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767171-3A36-4748-1E09-4A6E15F6F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14" y="3415576"/>
            <a:ext cx="6235525" cy="299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43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57720-4540-4A71-86B5-1E503C81D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1252"/>
            <a:ext cx="12192001" cy="6869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6E7558-129A-4D97-BC95-07BBAB225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DF0259-84F9-463E-9D82-8F15F00A5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5" t="1779" r="33838" b="70507"/>
          <a:stretch/>
        </p:blipFill>
        <p:spPr>
          <a:xfrm>
            <a:off x="5575730" y="0"/>
            <a:ext cx="842656" cy="226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35F531-BC20-49C1-9D5D-14AA961608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23E68E-9B60-476C-BD75-CD8CDF95157E}"/>
              </a:ext>
            </a:extLst>
          </p:cNvPr>
          <p:cNvSpPr/>
          <p:nvPr/>
        </p:nvSpPr>
        <p:spPr>
          <a:xfrm>
            <a:off x="701917" y="5776546"/>
            <a:ext cx="10788161" cy="949569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C299C27-D8A3-4D44-8283-B317DB486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0" y="5862637"/>
            <a:ext cx="988017" cy="8512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C7E2C5-72A8-4DA1-A0CC-EE8476BBEA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3"/>
          <a:stretch/>
        </p:blipFill>
        <p:spPr>
          <a:xfrm>
            <a:off x="2729233" y="5788806"/>
            <a:ext cx="1180003" cy="9250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9F090A-BD8D-4602-B8B4-10C967BE47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22650"/>
          <a:stretch/>
        </p:blipFill>
        <p:spPr>
          <a:xfrm>
            <a:off x="4410842" y="5781833"/>
            <a:ext cx="866761" cy="9389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BEA5DB-D495-44BD-8AEB-DFEC5D42D9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357" r="20443" b="4426"/>
          <a:stretch/>
        </p:blipFill>
        <p:spPr>
          <a:xfrm>
            <a:off x="5779209" y="5842337"/>
            <a:ext cx="837061" cy="8480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2B027B2-3C90-445F-9FF3-7E6EB3B8F96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2772" r="22340" b="9213"/>
          <a:stretch/>
        </p:blipFill>
        <p:spPr>
          <a:xfrm>
            <a:off x="7117876" y="5810424"/>
            <a:ext cx="837061" cy="8799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B69144F-614D-4B86-9E44-757232C32D4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r="17651" b="9571"/>
          <a:stretch/>
        </p:blipFill>
        <p:spPr>
          <a:xfrm>
            <a:off x="8456543" y="5766049"/>
            <a:ext cx="866761" cy="9243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D7F3666-3AE5-4D7F-9FB8-6EAD1DC3D0D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r="21467" b="11325"/>
          <a:stretch/>
        </p:blipFill>
        <p:spPr>
          <a:xfrm>
            <a:off x="9824910" y="5810424"/>
            <a:ext cx="866761" cy="8720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879E1-AE47-4F09-8554-8681DFB4EC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552083"/>
            <a:ext cx="2694110" cy="1112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7B4A28-8CFE-45E7-BE2B-E079505027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4" y="1614308"/>
            <a:ext cx="3064270" cy="14482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9E4EF1-9D5F-4D9E-AA3F-30A9C1D0E7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2901463"/>
            <a:ext cx="2694110" cy="28068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FEA00D9-8D3B-44ED-89C3-D56D77427C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25" y="710822"/>
            <a:ext cx="1131841" cy="11393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B46358-2662-4ABD-87FC-73D189E4D3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58" y="742208"/>
            <a:ext cx="1051810" cy="11127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C6EB5B-C846-428D-B1A8-869790D881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04" y="678099"/>
            <a:ext cx="1047055" cy="12048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40BBE9-6056-421E-8A1F-CA5742B121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65" y="721613"/>
            <a:ext cx="1047055" cy="11178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E2AB95F-D982-4DA7-BE14-D764FA3A23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12" y="765128"/>
            <a:ext cx="893506" cy="111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79CA6B-514D-4CF3-806D-EE6EE2769E2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t="5579" r="23598" b="13330"/>
          <a:stretch/>
        </p:blipFill>
        <p:spPr>
          <a:xfrm>
            <a:off x="10311793" y="767636"/>
            <a:ext cx="839665" cy="107177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1E479D5-0DC0-4B25-98A0-F5AE8EF4E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46" y="2051107"/>
            <a:ext cx="1106520" cy="113938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148A800-DED4-4AC3-A685-179B8B99293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5" r="6792" b="7189"/>
          <a:stretch/>
        </p:blipFill>
        <p:spPr>
          <a:xfrm>
            <a:off x="5069985" y="2019749"/>
            <a:ext cx="1019883" cy="117740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E3702BD-A37A-485B-BC30-D09712307C9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9" t="15408" r="12998" b="12175"/>
          <a:stretch/>
        </p:blipFill>
        <p:spPr>
          <a:xfrm>
            <a:off x="6300112" y="2116910"/>
            <a:ext cx="1047055" cy="107177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DFE8DD0-2DB9-4C7A-ACE3-3720A53409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31" y="1965394"/>
            <a:ext cx="1257300" cy="139611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E46AA31-7A82-4662-969F-E04711EEA490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7" b="5804"/>
          <a:stretch/>
        </p:blipFill>
        <p:spPr>
          <a:xfrm>
            <a:off x="8926582" y="2013088"/>
            <a:ext cx="1061480" cy="12414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0F181A3-7786-4F6D-95FE-E73458AC1C0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6176" r="15403" b="10700"/>
          <a:stretch/>
        </p:blipFill>
        <p:spPr>
          <a:xfrm>
            <a:off x="10183882" y="2116910"/>
            <a:ext cx="1015578" cy="107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E4F0-AEE5-4FE5-A571-D83398EA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1C3FA-D6DB-4AE3-BDD7-2D0DBEC35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06CFA4-E406-44C3-BA87-AA21493B579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31313"/>
          </a:solidFill>
          <a:ln>
            <a:solidFill>
              <a:srgbClr val="1D1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B236C-57D5-43D7-B743-1072E6781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6" t="81566" r="39661" b="3616"/>
          <a:stretch/>
        </p:blipFill>
        <p:spPr>
          <a:xfrm>
            <a:off x="5369986" y="5519820"/>
            <a:ext cx="770115" cy="1016271"/>
          </a:xfrm>
          <a:prstGeom prst="rect">
            <a:avLst/>
          </a:prstGeom>
          <a:ln>
            <a:solidFill>
              <a:srgbClr val="1D1D1D"/>
            </a:solidFill>
          </a:ln>
        </p:spPr>
      </p:pic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1DC2AA5F-9AD8-4D8C-A22F-BD95008F525C}"/>
              </a:ext>
            </a:extLst>
          </p:cNvPr>
          <p:cNvSpPr/>
          <p:nvPr/>
        </p:nvSpPr>
        <p:spPr>
          <a:xfrm>
            <a:off x="3827929" y="315287"/>
            <a:ext cx="3854228" cy="1204831"/>
          </a:xfrm>
          <a:prstGeom prst="flowChartTerminator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AAE76-42A7-4277-BEAC-725B4D6CE94F}"/>
              </a:ext>
            </a:extLst>
          </p:cNvPr>
          <p:cNvSpPr txBox="1"/>
          <p:nvPr/>
        </p:nvSpPr>
        <p:spPr>
          <a:xfrm>
            <a:off x="5024014" y="750718"/>
            <a:ext cx="278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KẾT THÚC THUYẾT TRÌNH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9AC7B8-AE71-4A5D-A174-9CF86A3894B5}"/>
              </a:ext>
            </a:extLst>
          </p:cNvPr>
          <p:cNvSpPr/>
          <p:nvPr/>
        </p:nvSpPr>
        <p:spPr>
          <a:xfrm>
            <a:off x="3867066" y="366570"/>
            <a:ext cx="1131841" cy="113762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0.21406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42AE5B-5526-49C0-BC8E-51CB873DB0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F4C8D-FB9B-471B-BEEB-6C40D2FFD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2" t="37051" r="32553" b="39744"/>
          <a:stretch/>
        </p:blipFill>
        <p:spPr>
          <a:xfrm>
            <a:off x="5401407" y="1587011"/>
            <a:ext cx="1389186" cy="1591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0167D-BADC-4AB2-AF76-C11B08F0A84D}"/>
              </a:ext>
            </a:extLst>
          </p:cNvPr>
          <p:cNvSpPr txBox="1"/>
          <p:nvPr/>
        </p:nvSpPr>
        <p:spPr>
          <a:xfrm>
            <a:off x="1969477" y="3178419"/>
            <a:ext cx="10814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chemeClr val="bg1"/>
                </a:solidFill>
                <a:latin typeface="+mj-lt"/>
              </a:rPr>
              <a:t>THANKS FOR WATCHING!</a:t>
            </a:r>
          </a:p>
        </p:txBody>
      </p:sp>
    </p:spTree>
    <p:extLst>
      <p:ext uri="{BB962C8B-B14F-4D97-AF65-F5344CB8AC3E}">
        <p14:creationId xmlns:p14="http://schemas.microsoft.com/office/powerpoint/2010/main" val="225085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57720-4540-4A71-86B5-1E503C81D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1251"/>
            <a:ext cx="12192001" cy="6869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6E7558-129A-4D97-BC95-07BBAB225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9145"/>
            <a:ext cx="1040541" cy="265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DF0259-84F9-463E-9D82-8F15F00A5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5" t="1779" r="33838" b="70507"/>
          <a:stretch/>
        </p:blipFill>
        <p:spPr>
          <a:xfrm>
            <a:off x="5575730" y="9144"/>
            <a:ext cx="842656" cy="226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35F531-BC20-49C1-9D5D-14AA961608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23E68E-9B60-476C-BD75-CD8CDF95157E}"/>
              </a:ext>
            </a:extLst>
          </p:cNvPr>
          <p:cNvSpPr/>
          <p:nvPr/>
        </p:nvSpPr>
        <p:spPr>
          <a:xfrm>
            <a:off x="701917" y="5776546"/>
            <a:ext cx="10788161" cy="949569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C299C27-D8A3-4D44-8283-B317DB486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0" y="5862637"/>
            <a:ext cx="988017" cy="8512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C7E2C5-72A8-4DA1-A0CC-EE8476BBEA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3"/>
          <a:stretch/>
        </p:blipFill>
        <p:spPr>
          <a:xfrm>
            <a:off x="2729233" y="5788806"/>
            <a:ext cx="1180003" cy="9250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9F090A-BD8D-4602-B8B4-10C967BE47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22650"/>
          <a:stretch/>
        </p:blipFill>
        <p:spPr>
          <a:xfrm>
            <a:off x="4410842" y="5781833"/>
            <a:ext cx="866761" cy="9389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BEA5DB-D495-44BD-8AEB-DFEC5D42D9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357" r="20443" b="4426"/>
          <a:stretch/>
        </p:blipFill>
        <p:spPr>
          <a:xfrm>
            <a:off x="5779209" y="5842337"/>
            <a:ext cx="837061" cy="8480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2B027B2-3C90-445F-9FF3-7E6EB3B8F96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2772" r="22340" b="9213"/>
          <a:stretch/>
        </p:blipFill>
        <p:spPr>
          <a:xfrm>
            <a:off x="7117876" y="5810424"/>
            <a:ext cx="837061" cy="8799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B69144F-614D-4B86-9E44-757232C32D4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r="17651" b="9571"/>
          <a:stretch/>
        </p:blipFill>
        <p:spPr>
          <a:xfrm>
            <a:off x="8456543" y="5766049"/>
            <a:ext cx="866761" cy="9243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D7F3666-3AE5-4D7F-9FB8-6EAD1DC3D0D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r="21467" b="11325"/>
          <a:stretch/>
        </p:blipFill>
        <p:spPr>
          <a:xfrm>
            <a:off x="9824910" y="5810424"/>
            <a:ext cx="866761" cy="8720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879E1-AE47-4F09-8554-8681DFB4EC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552083"/>
            <a:ext cx="2694110" cy="111278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9E4EF1-9D5F-4D9E-AA3F-30A9C1D0E7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1642164"/>
            <a:ext cx="2694110" cy="28068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FEA00D9-8D3B-44ED-89C3-D56D77427C9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25" y="710822"/>
            <a:ext cx="1131841" cy="11393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B46358-2662-4ABD-87FC-73D189E4D3F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58" y="742208"/>
            <a:ext cx="1051810" cy="11127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C6EB5B-C846-428D-B1A8-869790D881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04" y="678099"/>
            <a:ext cx="1047055" cy="12048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40BBE9-6056-421E-8A1F-CA5742B121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65" y="721613"/>
            <a:ext cx="1047055" cy="11178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E2AB95F-D982-4DA7-BE14-D764FA3A233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12" y="765128"/>
            <a:ext cx="893506" cy="111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79CA6B-514D-4CF3-806D-EE6EE2769E2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t="5579" r="23598" b="13330"/>
          <a:stretch/>
        </p:blipFill>
        <p:spPr>
          <a:xfrm>
            <a:off x="10311793" y="767636"/>
            <a:ext cx="839665" cy="107177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1E479D5-0DC0-4B25-98A0-F5AE8EF4E9B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46" y="2051107"/>
            <a:ext cx="1106520" cy="113938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148A800-DED4-4AC3-A685-179B8B992931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5" r="6792" b="7189"/>
          <a:stretch/>
        </p:blipFill>
        <p:spPr>
          <a:xfrm>
            <a:off x="5069985" y="2019749"/>
            <a:ext cx="1019883" cy="117740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E3702BD-A37A-485B-BC30-D09712307C9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68" y="1888869"/>
            <a:ext cx="1445140" cy="148000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DFE8DD0-2DB9-4C7A-ACE3-3720A53409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31" y="1965394"/>
            <a:ext cx="1257300" cy="139611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E46AA31-7A82-4662-969F-E04711EEA490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7" b="5804"/>
          <a:stretch/>
        </p:blipFill>
        <p:spPr>
          <a:xfrm>
            <a:off x="8926582" y="2013088"/>
            <a:ext cx="1061480" cy="12414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0F181A3-7786-4F6D-95FE-E73458AC1C0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6176" r="15403" b="10700"/>
          <a:stretch/>
        </p:blipFill>
        <p:spPr>
          <a:xfrm>
            <a:off x="10183882" y="2116910"/>
            <a:ext cx="1015578" cy="10717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E87196-51FF-4930-8CFB-DCA36CA7128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5342">
            <a:off x="-795262" y="6072467"/>
            <a:ext cx="811147" cy="102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3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0.5582 -0.4923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4" y="-2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CA3A8-3697-4087-91E8-A97C84E78765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C9FCF4-0846-456A-8E93-AFFB98E1A0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F21B34-1DC3-4A08-9AE8-9EFFCD891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695769-BDDA-42B6-B3E5-03D6CA449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6C3C2A-3F0D-4BDF-A5C4-BC24862C8B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0" y="246183"/>
            <a:ext cx="12192000" cy="7825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6196BA-CD7B-4B2E-8B64-C0B6FF291C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" b="14323"/>
          <a:stretch/>
        </p:blipFill>
        <p:spPr>
          <a:xfrm>
            <a:off x="0" y="1028698"/>
            <a:ext cx="12192000" cy="5313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807AED-717D-4582-B96F-684397E76244}"/>
              </a:ext>
            </a:extLst>
          </p:cNvPr>
          <p:cNvSpPr txBox="1"/>
          <p:nvPr/>
        </p:nvSpPr>
        <p:spPr>
          <a:xfrm>
            <a:off x="4097214" y="3393831"/>
            <a:ext cx="36663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What is </a:t>
            </a:r>
            <a:r>
              <a:rPr lang="en-US" sz="900" b="1" dirty="0" err="1"/>
              <a:t>SwiftUI</a:t>
            </a:r>
            <a:r>
              <a:rPr lang="en-US" sz="900" b="1" dirty="0"/>
              <a:t>?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A67798-DA0E-4A73-8BDE-0E8941F2E1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EF8093-02B3-4232-8178-E35DD764E9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FD279D-FD80-4E92-A57B-864A1B6E7A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E74C0A-3BE2-4167-BDB1-5D474F37B9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FD2A47F-7400-4995-ADF1-AE4D4FF26A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48D930-8E5E-BA4E-7018-1ABF00BD26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4" t="26816" r="24224" b="23002"/>
          <a:stretch/>
        </p:blipFill>
        <p:spPr>
          <a:xfrm>
            <a:off x="11746036" y="1131227"/>
            <a:ext cx="306085" cy="28730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045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A3D1E0-D110-4C06-83B5-28247DA28524}"/>
              </a:ext>
            </a:extLst>
          </p:cNvPr>
          <p:cNvSpPr txBox="1"/>
          <p:nvPr/>
        </p:nvSpPr>
        <p:spPr>
          <a:xfrm>
            <a:off x="260584" y="1852515"/>
            <a:ext cx="843158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1.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Overview –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Xcode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– Apple Developer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2.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tutorial: Building a complete project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3. Layout in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4. Life Circle of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App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5. @State, @ Binding, @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StateObject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,… in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8FAA7-971F-4A64-9DF9-31BF6037E084}"/>
              </a:ext>
            </a:extLst>
          </p:cNvPr>
          <p:cNvSpPr txBox="1"/>
          <p:nvPr/>
        </p:nvSpPr>
        <p:spPr>
          <a:xfrm>
            <a:off x="604014" y="1847350"/>
            <a:ext cx="73463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sng" dirty="0" err="1">
                <a:solidFill>
                  <a:srgbClr val="7030A0"/>
                </a:solidFill>
              </a:rPr>
              <a:t>SwiftUI</a:t>
            </a:r>
            <a:r>
              <a:rPr lang="en-US" sz="2800" u="sng" dirty="0">
                <a:solidFill>
                  <a:srgbClr val="7030A0"/>
                </a:solidFill>
              </a:rPr>
              <a:t> Overview – </a:t>
            </a:r>
            <a:r>
              <a:rPr lang="en-US" sz="2800" u="sng" dirty="0" err="1">
                <a:solidFill>
                  <a:srgbClr val="7030A0"/>
                </a:solidFill>
              </a:rPr>
              <a:t>Xcode</a:t>
            </a:r>
            <a:r>
              <a:rPr lang="en-US" sz="2800" u="sng" dirty="0">
                <a:solidFill>
                  <a:srgbClr val="7030A0"/>
                </a:solidFill>
              </a:rPr>
              <a:t> – Apple Developer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0528" y="6446923"/>
            <a:ext cx="10574213" cy="41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68844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43631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05C7D5-5A6C-51F1-C325-965A4526D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104" y="1671716"/>
            <a:ext cx="2588666" cy="46240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30B158-DAFF-4532-811D-E0F2A6F51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333">
            <a:off x="12280469" y="6102994"/>
            <a:ext cx="889702" cy="1127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E8D8C4-7609-C966-A2B2-BE648A016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088"/>
            <a:ext cx="12192001" cy="1271266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14071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73 -0.11643 L -0.76823 -0.6217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75" y="-2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0528" y="6446923"/>
            <a:ext cx="10574213" cy="41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68844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43631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2FD847-07C3-2DA2-5A4F-EBCBA48B2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3859"/>
            <a:ext cx="12184742" cy="608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7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15297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0528" y="6446923"/>
            <a:ext cx="10574213" cy="41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68844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43631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4533763-3EBE-501F-499D-D6271B3DFBB6}"/>
                  </a:ext>
                </a:extLst>
              </p14:cNvPr>
              <p14:cNvContentPartPr/>
              <p14:nvPr/>
            </p14:nvContentPartPr>
            <p14:xfrm>
              <a:off x="2498688" y="2526984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4533763-3EBE-501F-499D-D6271B3DFB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36048" y="2463984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E0677A4-1D50-8177-34E2-0EB2C74D5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5160"/>
            <a:ext cx="12182942" cy="6264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9EC6A0A-35FF-11FD-02CA-39CEF24FDB40}"/>
              </a:ext>
            </a:extLst>
          </p:cNvPr>
          <p:cNvGrpSpPr/>
          <p:nvPr/>
        </p:nvGrpSpPr>
        <p:grpSpPr>
          <a:xfrm>
            <a:off x="3212928" y="2469744"/>
            <a:ext cx="4320" cy="360"/>
            <a:chOff x="3212928" y="2469744"/>
            <a:chExt cx="432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D29A4B7-11FE-DCB1-D8BA-49498B5110BF}"/>
                    </a:ext>
                  </a:extLst>
                </p14:cNvPr>
                <p14:cNvContentPartPr/>
                <p14:nvPr/>
              </p14:nvContentPartPr>
              <p14:xfrm>
                <a:off x="3212928" y="2469744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D29A4B7-11FE-DCB1-D8BA-49498B5110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49928" y="240674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BF791A7-614C-F8F5-D1F1-A51FC61BDDFD}"/>
                    </a:ext>
                  </a:extLst>
                </p14:cNvPr>
                <p14:cNvContentPartPr/>
                <p14:nvPr/>
              </p14:nvContentPartPr>
              <p14:xfrm>
                <a:off x="3216888" y="2469744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BF791A7-614C-F8F5-D1F1-A51FC61BDDF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54248" y="240674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714EE07-9F2E-9113-839F-783F4D4EF51B}"/>
              </a:ext>
            </a:extLst>
          </p:cNvPr>
          <p:cNvSpPr txBox="1"/>
          <p:nvPr/>
        </p:nvSpPr>
        <p:spPr>
          <a:xfrm>
            <a:off x="1447664" y="2610843"/>
            <a:ext cx="92876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- Current version: Swift 5.9,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Xcode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15, iOS 17 (in July)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can be used in conjunction with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Uikit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and Objective-C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SwiftUI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redraws its component when their properties change and not when the state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5BF32-FE64-0646-178A-173658640575}"/>
              </a:ext>
            </a:extLst>
          </p:cNvPr>
          <p:cNvSpPr txBox="1"/>
          <p:nvPr/>
        </p:nvSpPr>
        <p:spPr>
          <a:xfrm>
            <a:off x="-6886" y="1333780"/>
            <a:ext cx="12182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Somethings you should remember:</a:t>
            </a:r>
          </a:p>
        </p:txBody>
      </p:sp>
    </p:spTree>
    <p:extLst>
      <p:ext uri="{BB962C8B-B14F-4D97-AF65-F5344CB8AC3E}">
        <p14:creationId xmlns:p14="http://schemas.microsoft.com/office/powerpoint/2010/main" val="170088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15297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0528" y="6446923"/>
            <a:ext cx="10574213" cy="41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68844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43631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677A4-1D50-8177-34E2-0EB2C74D5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5160"/>
            <a:ext cx="12182942" cy="6264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35BF32-FE64-0646-178A-173658640575}"/>
              </a:ext>
            </a:extLst>
          </p:cNvPr>
          <p:cNvSpPr txBox="1"/>
          <p:nvPr/>
        </p:nvSpPr>
        <p:spPr>
          <a:xfrm>
            <a:off x="9060" y="985036"/>
            <a:ext cx="12182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Swift Cheat Sheet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94D91A-6411-2107-4DC2-30986F1620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294"/>
          <a:stretch/>
        </p:blipFill>
        <p:spPr>
          <a:xfrm>
            <a:off x="337570" y="2020562"/>
            <a:ext cx="11525919" cy="345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2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15297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0528" y="6446923"/>
            <a:ext cx="10574213" cy="41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68844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43631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677A4-1D50-8177-34E2-0EB2C74D5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5160"/>
            <a:ext cx="12182942" cy="6264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35BF32-FE64-0646-178A-173658640575}"/>
              </a:ext>
            </a:extLst>
          </p:cNvPr>
          <p:cNvSpPr txBox="1"/>
          <p:nvPr/>
        </p:nvSpPr>
        <p:spPr>
          <a:xfrm>
            <a:off x="9060" y="985036"/>
            <a:ext cx="12182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Swift Cheat Sheet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63D2B5-2265-C240-B843-1AE36ACA5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9" y="2189844"/>
            <a:ext cx="6375538" cy="34226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393151-0BFD-86A9-8CF5-6AF6CE8528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017" y="2189844"/>
            <a:ext cx="4836364" cy="342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559</Words>
  <Application>Microsoft Macintosh PowerPoint</Application>
  <PresentationFormat>Widescreen</PresentationFormat>
  <Paragraphs>102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Nguyễn Ngọc Huy</cp:lastModifiedBy>
  <cp:revision>143</cp:revision>
  <dcterms:created xsi:type="dcterms:W3CDTF">2021-05-11T00:32:18Z</dcterms:created>
  <dcterms:modified xsi:type="dcterms:W3CDTF">2023-06-29T03:55:11Z</dcterms:modified>
</cp:coreProperties>
</file>